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2930c1ec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2930c1ec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930c1ec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2930c1ec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930c1ec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930c1ec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2930c1ec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2930c1ec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930c1e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2930c1e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930c1ec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2930c1ec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930c1ec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2930c1ec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2930c1ec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2930c1ec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05a0923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05a0923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930c1ec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930c1ec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de61cd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de61cd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930c1ec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2930c1ec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2930c1ec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2930c1ec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2930c1ec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2930c1ec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2930c1ec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2930c1ec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5a0923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05a0923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05a09231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05a09231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2930c1ec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2930c1ec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2930c1ec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2930c1ec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2930c1ec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2930c1ec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2930c1ec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2930c1ec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de61cd46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de61cd4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2930c1ec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2930c1ec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2930c1ec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2930c1ec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2930c1ec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2930c1ec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2930c1ec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2930c1ec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930c1ec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2930c1ec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2930c1ec3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2930c1ec3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2930c1ec3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2930c1ec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930c1ec3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930c1ec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2930c1ec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2930c1ec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930c1ec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2930c1ec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de61cd46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de61cd46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2930c1ec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2930c1ec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930c1ec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930c1ec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2930c1ec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2930c1ec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930c1ec3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2930c1ec3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2930c1ec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2930c1ec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2930c1ec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2930c1ec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2930c1ec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2930c1ec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2930c1ec3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2930c1ec3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d2930c1ec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d2930c1ec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2930c1ec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2930c1ec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2930c1ec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2930c1ec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2930c1ec3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2930c1ec3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2930c1ec3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2930c1ec3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2930c1ec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2930c1ec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2930c1ec3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2930c1ec3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930c1ec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930c1ec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2930c1ec3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d2930c1ec3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2930c1ec3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2930c1ec3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2930c1ec3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2930c1ec3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d2930c1ec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d2930c1ec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d2930c1ec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d2930c1ec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de61cd46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de61cd46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2930c1ec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d2930c1ec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05a0923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d05a0923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930c1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930c1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2930c1ec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2930c1ec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2930c1e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2930c1e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n.wikipedia.org/wiki/Interdisciplinarity" TargetMode="External"/><Relationship Id="rId4" Type="http://schemas.openxmlformats.org/officeDocument/2006/relationships/hyperlink" Target="https://en.wikipedia.org/wiki/Computer" TargetMode="External"/><Relationship Id="rId11" Type="http://schemas.openxmlformats.org/officeDocument/2006/relationships/hyperlink" Target="https://en.wikipedia.org/wiki/Computer_vision#cite_note-Sonka-Hlavac-Boyle-2008-3" TargetMode="External"/><Relationship Id="rId10" Type="http://schemas.openxmlformats.org/officeDocument/2006/relationships/hyperlink" Target="https://en.wikipedia.org/wiki/Computer_vision#cite_note-Huang-1996-2" TargetMode="External"/><Relationship Id="rId12" Type="http://schemas.openxmlformats.org/officeDocument/2006/relationships/hyperlink" Target="https://patel-zeel.github.io/" TargetMode="External"/><Relationship Id="rId9" Type="http://schemas.openxmlformats.org/officeDocument/2006/relationships/hyperlink" Target="https://en.wikipedia.org/wiki/Computer_vision#cite_note-Ballard-Brown-1982-1" TargetMode="External"/><Relationship Id="rId5" Type="http://schemas.openxmlformats.org/officeDocument/2006/relationships/hyperlink" Target="https://en.wikipedia.org/wiki/Digital_image" TargetMode="External"/><Relationship Id="rId6" Type="http://schemas.openxmlformats.org/officeDocument/2006/relationships/hyperlink" Target="https://en.wikipedia.org/wiki/Video" TargetMode="External"/><Relationship Id="rId7" Type="http://schemas.openxmlformats.org/officeDocument/2006/relationships/hyperlink" Target="https://en.wikipedia.org/wiki/Engineering" TargetMode="External"/><Relationship Id="rId8" Type="http://schemas.openxmlformats.org/officeDocument/2006/relationships/hyperlink" Target="https://en.wikipedia.org/wiki/Human_visual_syste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icro.magnet.fsu.edu/primer/lightandcolor/images/reflectionsfigure1.jpg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hyperlink" Target="https://www.statisticshowto.com/wp-content/uploads/2015/09/Bivariate41.gif" TargetMode="External"/><Relationship Id="rId6" Type="http://schemas.openxmlformats.org/officeDocument/2006/relationships/image" Target="../media/image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tatic.turbosquid.com/Preview/001275/245/SL/_D.jpg" TargetMode="External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mTJLO8dsqU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ision.in.tum.de/_media/spezial/bib/steinbruecker_etal_icra2014.png" TargetMode="External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pythonawesome.com/content/images/2020/03/Object-Detection-and-Tracking.png" TargetMode="External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epsense.ai/wp-content/uploads/2017/02/roi_pooling-1.gif.pagespeed.ce.5V5mycIRNu.gif" TargetMode="External"/><Relationship Id="rId4" Type="http://schemas.openxmlformats.org/officeDocument/2006/relationships/image" Target="../media/image2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dia.springernature.com/original/springer-static/image/chp%3A10.1007%2F978-3-030-20876-9_24/MediaObjects/484523_1_En_24_Fig1_HTML.png" TargetMode="External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google.com/url?sa=i&amp;url=https%3A%2F%2Fwww.youtube.com%2Fwatch%3Fv%3DgeQCzan6Usc&amp;psig=AOvVaw2-WtTajPVQw9hjV3gL8dni&amp;ust=1618806021087000&amp;source=images&amp;cd=vfe&amp;ved=0CAIQjRxqFwoTCKjKyMb4hvACFQAAAAAdAAAAABAD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reilly.com/library/view/deep-learning-for/9781788295628/assets/43dc9d10-cf03-456b-be23-ec2726f39463.png" TargetMode="External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google.com/imgres?imgurl=https%3A%2F%2Fupload.wikimedia.org%2Fwikipedia%2Fcommons%2F3%2F3b%2FPinhole-camera.svg&amp;imgrefurl=https%3A%2F%2Fsimple.wikipedia.org%2Fwiki%2FPinhole_camera&amp;tbnid=CERknf6RenPpOM&amp;vet=12ahUKEwjcm8LdsoXwAhUGG3IKHWcIAUsQMygAegUIARDcAQ..i&amp;docid=FMbzTwJsfLuYXM&amp;w=400&amp;h=273&amp;q=pinhole%20camera&amp;ved=2ahUKEwjcm8LdsoXwAhUGG3IKHWcIAUsQMygAegUIARDcAQ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16575"/>
            <a:ext cx="8520600" cy="80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5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50">
                <a:solidFill>
                  <a:srgbClr val="202122"/>
                </a:solidFill>
                <a:highlight>
                  <a:srgbClr val="FFFFFF"/>
                </a:highlight>
              </a:rPr>
              <a:t>Computer vision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 is an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interdisciplinary scientific field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 that deals with how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computers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 can gain high-level understanding from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digital images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 or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videos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. From the perspective of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engineering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, it seeks to understand and automate tasks that the </a:t>
            </a:r>
            <a:r>
              <a:rPr lang="en" sz="18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human visual system</a:t>
            </a:r>
            <a:r>
              <a:rPr lang="en" sz="1850">
                <a:solidFill>
                  <a:srgbClr val="202122"/>
                </a:solidFill>
                <a:highlight>
                  <a:srgbClr val="FFFFFF"/>
                </a:highlight>
              </a:rPr>
              <a:t> can do.</a:t>
            </a:r>
            <a:r>
              <a:rPr baseline="30000" lang="en" sz="22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baseline="30000" lang="en" sz="22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[2]</a:t>
            </a:r>
            <a:r>
              <a:rPr baseline="30000" lang="en" sz="22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[3]</a:t>
            </a:r>
            <a:endParaRPr sz="3600"/>
          </a:p>
        </p:txBody>
      </p:sp>
      <p:sp>
        <p:nvSpPr>
          <p:cNvPr id="56" name="Google Shape;56;p13"/>
          <p:cNvSpPr txBox="1"/>
          <p:nvPr/>
        </p:nvSpPr>
        <p:spPr>
          <a:xfrm>
            <a:off x="3339550" y="1222525"/>
            <a:ext cx="2146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12"/>
              </a:rPr>
              <a:t>Zeel B Patel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 camera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446" y="1017725"/>
            <a:ext cx="32644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372700" y="3757000"/>
            <a:ext cx="408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to focus on a different point?</a:t>
            </a:r>
            <a:endParaRPr sz="28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825" y="1170125"/>
            <a:ext cx="2830785" cy="24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913" y="1162875"/>
            <a:ext cx="6514176" cy="36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 effects: </a:t>
            </a:r>
            <a:r>
              <a:rPr lang="en"/>
              <a:t>Light and shading</a:t>
            </a:r>
            <a:endParaRPr/>
          </a:p>
        </p:txBody>
      </p:sp>
      <p:sp>
        <p:nvSpPr>
          <p:cNvPr id="132" name="Google Shape;132;p24"/>
          <p:cNvSpPr txBox="1"/>
          <p:nvPr/>
        </p:nvSpPr>
        <p:spPr>
          <a:xfrm>
            <a:off x="311700" y="3628400"/>
            <a:ext cx="329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Specularity         Diffusion</a:t>
            </a:r>
            <a:endParaRPr sz="1800"/>
          </a:p>
        </p:txBody>
      </p:sp>
      <p:pic>
        <p:nvPicPr>
          <p:cNvPr id="133" name="Google Shape;133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47800"/>
            <a:ext cx="35528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925" y="1170125"/>
            <a:ext cx="4974674" cy="339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Animals have vision receptors in range 1 to 6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Human eye have 3 receptors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Most </a:t>
            </a:r>
            <a:r>
              <a:rPr lang="en" sz="2100"/>
              <a:t>vision</a:t>
            </a:r>
            <a:r>
              <a:rPr lang="en" sz="2100"/>
              <a:t> systems use 3 base colors RGB or CMY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(principle of trichromacy)</a:t>
            </a:r>
            <a:endParaRPr sz="21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413625"/>
            <a:ext cx="4267200" cy="231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image features</a:t>
            </a:r>
            <a:endParaRPr/>
          </a:p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Edges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125" y="1017725"/>
            <a:ext cx="57077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39624" l="0" r="0" t="0"/>
          <a:stretch/>
        </p:blipFill>
        <p:spPr>
          <a:xfrm>
            <a:off x="2337850" y="1017725"/>
            <a:ext cx="4468301" cy="23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filter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647" y="1017725"/>
            <a:ext cx="6223525" cy="229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 rotWithShape="1">
          <a:blip r:embed="rId4">
            <a:alphaModFix/>
          </a:blip>
          <a:srcRect b="0" l="0" r="34128" t="0"/>
          <a:stretch/>
        </p:blipFill>
        <p:spPr>
          <a:xfrm>
            <a:off x="3120875" y="2019450"/>
            <a:ext cx="6023125" cy="31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22546" t="26084"/>
          <a:stretch/>
        </p:blipFill>
        <p:spPr>
          <a:xfrm>
            <a:off x="0" y="3115925"/>
            <a:ext cx="2862475" cy="20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50" y="1017725"/>
            <a:ext cx="44682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detection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6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62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agent that can see can predict the future</a:t>
            </a:r>
            <a:endParaRPr sz="2200"/>
          </a:p>
        </p:txBody>
      </p:sp>
      <p:pic>
        <p:nvPicPr>
          <p:cNvPr id="63" name="Google Shape;63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100" y="445025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Textures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588" y="1017725"/>
            <a:ext cx="436682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flow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88" y="1017725"/>
            <a:ext cx="713201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of images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603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process of breaking an image into groups of similar pixels</a:t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775" y="1725175"/>
            <a:ext cx="5616447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segment images?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Detecting boundary curves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Clustering pixels having similar brightness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as graph partitioning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Minimize sum of weights </a:t>
            </a:r>
            <a:r>
              <a:rPr lang="en"/>
              <a:t>across</a:t>
            </a:r>
            <a:r>
              <a:rPr lang="en"/>
              <a:t> the groups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Maximize sum of weights within the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Super-pixels approach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of images (application)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825" y="1238250"/>
            <a:ext cx="27241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300" y="1155225"/>
            <a:ext cx="27241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of images (application)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475"/>
            <a:ext cx="8839198" cy="3127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</a:t>
            </a:r>
            <a:endParaRPr/>
          </a:p>
        </p:txBody>
      </p:sp>
      <p:sp>
        <p:nvSpPr>
          <p:cNvPr id="223" name="Google Shape;22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affecting classification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335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Lighting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Foreshortening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Aspect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Occlusion (partially visible)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Deformation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000" y="152400"/>
            <a:ext cx="74779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CNNs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ImageNet - 14 M training samples - 30,000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Beating humans by achieving 98% in top 5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reason: Self created features or end-to-end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Amazing talk</a:t>
            </a:r>
            <a:r>
              <a:rPr lang="en"/>
              <a:t> by Jay Yagnik (VP-Google AI) at Google symposium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</a:t>
            </a:r>
            <a:r>
              <a:rPr lang="en"/>
              <a:t>ore problems in Computer vision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92425" y="2165700"/>
            <a:ext cx="33261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4229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3600"/>
              <a:t>Reconstruction</a:t>
            </a:r>
            <a:endParaRPr sz="3600"/>
          </a:p>
        </p:txBody>
      </p:sp>
      <p:pic>
        <p:nvPicPr>
          <p:cNvPr id="70" name="Google Shape;70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925" y="1170125"/>
            <a:ext cx="5320675" cy="326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CNN work well? Local pattern detectors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095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tricks to </a:t>
            </a:r>
            <a:r>
              <a:rPr lang="en"/>
              <a:t>improve</a:t>
            </a:r>
            <a:r>
              <a:rPr lang="en"/>
              <a:t> CNN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augmentation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training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Increases dataset size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Create diverse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While testing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Show deformed/partial images, take a mode as final output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258" name="Google Shape;258;p4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approach</a:t>
            </a:r>
            <a:endParaRPr/>
          </a:p>
        </p:txBody>
      </p:sp>
      <p:sp>
        <p:nvSpPr>
          <p:cNvPr id="264" name="Google Shape;26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Decide a window shape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Convolve image with this window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each window, do classification with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Prioritize windows to look 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best window from overlapping windows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exact location of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 size - RPN (</a:t>
            </a:r>
            <a:r>
              <a:rPr lang="en"/>
              <a:t>Regional</a:t>
            </a:r>
            <a:r>
              <a:rPr lang="en"/>
              <a:t> Proposal Network)</a:t>
            </a:r>
            <a:endParaRPr/>
          </a:p>
        </p:txBody>
      </p:sp>
      <p:pic>
        <p:nvPicPr>
          <p:cNvPr id="270" name="Google Shape;270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63" y="1199950"/>
            <a:ext cx="509587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need a fix size input - ROI pooling</a:t>
            </a:r>
            <a:endParaRPr/>
          </a:p>
        </p:txBody>
      </p:sp>
      <p:pic>
        <p:nvPicPr>
          <p:cNvPr id="276" name="Google Shape;276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025" y="1116525"/>
            <a:ext cx="509463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window to report as output?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all the windows above threshold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with maximum value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report </a:t>
            </a:r>
            <a:r>
              <a:rPr lang="en"/>
              <a:t>exact</a:t>
            </a:r>
            <a:r>
              <a:rPr lang="en"/>
              <a:t> location? - bounding box regression</a:t>
            </a:r>
            <a:endParaRPr/>
          </a:p>
        </p:txBody>
      </p:sp>
      <p:pic>
        <p:nvPicPr>
          <p:cNvPr id="288" name="Google Shape;288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463" y="1017725"/>
            <a:ext cx="716306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3D world</a:t>
            </a:r>
            <a:endParaRPr/>
          </a:p>
        </p:txBody>
      </p:sp>
      <p:sp>
        <p:nvSpPr>
          <p:cNvPr id="294" name="Google Shape;294;p5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image from </a:t>
            </a:r>
            <a:r>
              <a:rPr lang="en"/>
              <a:t>multiple</a:t>
            </a:r>
            <a:r>
              <a:rPr lang="en"/>
              <a:t> 2D images</a:t>
            </a:r>
            <a:endParaRPr/>
          </a:p>
        </p:txBody>
      </p:sp>
      <p:pic>
        <p:nvPicPr>
          <p:cNvPr id="300" name="Google Shape;300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688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core problems in Computer vision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92425" y="2165700"/>
            <a:ext cx="33261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/>
              <a:t>2. </a:t>
            </a:r>
            <a:r>
              <a:rPr lang="en" sz="3600"/>
              <a:t>Recognition</a:t>
            </a:r>
            <a:endParaRPr sz="3600"/>
          </a:p>
        </p:txBody>
      </p:sp>
      <p:pic>
        <p:nvPicPr>
          <p:cNvPr id="77" name="Google Shape;77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925" y="1170125"/>
            <a:ext cx="5320674" cy="369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image from multiple 2D images</a:t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Binocular stereopsis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288" y="1017725"/>
            <a:ext cx="519143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3"/>
          <p:cNvSpPr txBox="1"/>
          <p:nvPr/>
        </p:nvSpPr>
        <p:spPr>
          <a:xfrm>
            <a:off x="5963475" y="3399175"/>
            <a:ext cx="29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Moving camera</a:t>
            </a:r>
            <a:endParaRPr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cues from single view</a:t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for known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Pose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Surgery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Robotic arm picking an object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325" name="Google Shape;325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Reconstructing humans (SOTA is very accurate)</a:t>
            </a:r>
            <a:endParaRPr/>
          </a:p>
        </p:txBody>
      </p:sp>
      <p:sp>
        <p:nvSpPr>
          <p:cNvPr id="331" name="Google Shape;33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5644"/>
            <a:ext cx="9143999" cy="291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6"/>
          <p:cNvSpPr txBox="1"/>
          <p:nvPr/>
        </p:nvSpPr>
        <p:spPr>
          <a:xfrm>
            <a:off x="372725" y="4027850"/>
            <a:ext cx="836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Kanazawa, A., Black, M., Jacobs, D., and Malik, J. (2018a). End-to-end recovery of human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 and pose. In CVPR-18.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actions is a bit hard </a:t>
            </a:r>
            <a:endParaRPr/>
          </a:p>
        </p:txBody>
      </p:sp>
      <p:sp>
        <p:nvSpPr>
          <p:cNvPr id="339" name="Google Shape;33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63"/>
            <a:ext cx="9144001" cy="364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 actions is a bit hard </a:t>
            </a:r>
            <a:endParaRPr/>
          </a:p>
        </p:txBody>
      </p:sp>
      <p:sp>
        <p:nvSpPr>
          <p:cNvPr id="346" name="Google Shape;3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37" y="1152475"/>
            <a:ext cx="5610124" cy="365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Linking pictures with words (tagging)</a:t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291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 txBox="1"/>
          <p:nvPr/>
        </p:nvSpPr>
        <p:spPr>
          <a:xfrm>
            <a:off x="6052925" y="1118150"/>
            <a:ext cx="25047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Tags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Cat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street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Fish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Trash can</a:t>
            </a:r>
            <a:endParaRPr sz="2700"/>
          </a:p>
        </p:txBody>
      </p:sp>
      <p:sp>
        <p:nvSpPr>
          <p:cNvPr id="355" name="Google Shape;355;p59"/>
          <p:cNvSpPr txBox="1"/>
          <p:nvPr/>
        </p:nvSpPr>
        <p:spPr>
          <a:xfrm>
            <a:off x="5456700" y="3773975"/>
            <a:ext cx="337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Maybe cat is pulling out a fish from a public trash can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Captioning the images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0" y="1811225"/>
            <a:ext cx="8839201" cy="222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0"/>
          <p:cNvSpPr txBox="1"/>
          <p:nvPr/>
        </p:nvSpPr>
        <p:spPr>
          <a:xfrm>
            <a:off x="1895900" y="4282725"/>
            <a:ext cx="5531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Coupled CNN with RNN or transformers</a:t>
            </a:r>
            <a:endParaRPr sz="2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Question-Answer (VQA) system</a:t>
            </a:r>
            <a:endParaRPr/>
          </a:p>
        </p:txBody>
      </p: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63" y="1095575"/>
            <a:ext cx="726987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formation</a:t>
            </a:r>
            <a:endParaRPr/>
          </a:p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</a:t>
            </a:r>
            <a:r>
              <a:rPr lang="en"/>
              <a:t> from many views</a:t>
            </a:r>
            <a:endParaRPr/>
          </a:p>
        </p:txBody>
      </p:sp>
      <p:pic>
        <p:nvPicPr>
          <p:cNvPr id="374" name="Google Shape;3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50" y="1125400"/>
            <a:ext cx="79421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Reconstruction from single view</a:t>
            </a:r>
            <a:endParaRPr/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700" y="1017725"/>
            <a:ext cx="57426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pictures</a:t>
            </a:r>
            <a:endParaRPr/>
          </a:p>
        </p:txBody>
      </p:sp>
      <p:pic>
        <p:nvPicPr>
          <p:cNvPr id="386" name="Google Shape;3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00" y="1017725"/>
            <a:ext cx="76946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</a:t>
            </a:r>
            <a:r>
              <a:rPr lang="en"/>
              <a:t>aerial</a:t>
            </a:r>
            <a:r>
              <a:rPr lang="en"/>
              <a:t> views to maps</a:t>
            </a:r>
            <a:endParaRPr/>
          </a:p>
        </p:txBody>
      </p:sp>
      <p:pic>
        <p:nvPicPr>
          <p:cNvPr id="392" name="Google Shape;39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329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transformation</a:t>
            </a:r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47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pic>
        <p:nvPicPr>
          <p:cNvPr id="404" name="Google Shape;4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75" y="1017725"/>
            <a:ext cx="768725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pic>
        <p:nvPicPr>
          <p:cNvPr id="410" name="Google Shape;4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7" cy="357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pic>
        <p:nvPicPr>
          <p:cNvPr id="416" name="Google Shape;416;p69"/>
          <p:cNvPicPr preferRelativeResize="0"/>
          <p:nvPr/>
        </p:nvPicPr>
        <p:blipFill rotWithShape="1">
          <a:blip r:embed="rId3">
            <a:alphaModFix/>
          </a:blip>
          <a:srcRect b="27700" l="0" r="0" t="22379"/>
          <a:stretch/>
        </p:blipFill>
        <p:spPr>
          <a:xfrm>
            <a:off x="2668175" y="1017725"/>
            <a:ext cx="3807634" cy="380172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9"/>
          <p:cNvSpPr txBox="1"/>
          <p:nvPr/>
        </p:nvSpPr>
        <p:spPr>
          <a:xfrm>
            <a:off x="2027575" y="4759800"/>
            <a:ext cx="694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https://twitter.com/pytorch_warrior/status/1240179868681158656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</a:t>
            </a:r>
            <a:endParaRPr/>
          </a:p>
        </p:txBody>
      </p:sp>
      <p:pic>
        <p:nvPicPr>
          <p:cNvPr id="423" name="Google Shape;4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152275"/>
            <a:ext cx="523875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movement with vision</a:t>
            </a:r>
            <a:endParaRPr/>
          </a:p>
        </p:txBody>
      </p:sp>
      <p:pic>
        <p:nvPicPr>
          <p:cNvPr id="429" name="Google Shape;4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971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Image 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800" y="946500"/>
            <a:ext cx="71804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/>
        </p:nvSpPr>
        <p:spPr>
          <a:xfrm>
            <a:off x="5695125" y="3056275"/>
            <a:ext cx="389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</a:t>
            </a:r>
            <a:r>
              <a:rPr lang="en" sz="3600"/>
              <a:t>oreshortening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Controlling movement with vision (bad idea?)</a:t>
            </a:r>
            <a:endParaRPr/>
          </a:p>
        </p:txBody>
      </p:sp>
      <p:pic>
        <p:nvPicPr>
          <p:cNvPr id="435" name="Google Shape;4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38" y="1017725"/>
            <a:ext cx="68029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20"/>
              <a:t>The End</a:t>
            </a:r>
            <a:endParaRPr sz="40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Pinhole camera</a:t>
            </a:r>
            <a:endParaRPr/>
          </a:p>
        </p:txBody>
      </p:sp>
      <p:pic>
        <p:nvPicPr>
          <p:cNvPr id="96" name="Google Shape;96;p1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975" y="1017725"/>
            <a:ext cx="5701004" cy="389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9"/>
          <p:cNvCxnSpPr>
            <a:stCxn id="98" idx="1"/>
          </p:cNvCxnSpPr>
          <p:nvPr/>
        </p:nvCxnSpPr>
        <p:spPr>
          <a:xfrm flipH="1">
            <a:off x="5128450" y="543925"/>
            <a:ext cx="805200" cy="299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9"/>
          <p:cNvSpPr txBox="1"/>
          <p:nvPr/>
        </p:nvSpPr>
        <p:spPr>
          <a:xfrm>
            <a:off x="5933650" y="313075"/>
            <a:ext cx="14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Aperture</a:t>
            </a:r>
            <a:endParaRPr sz="1800"/>
          </a:p>
        </p:txBody>
      </p:sp>
      <p:cxnSp>
        <p:nvCxnSpPr>
          <p:cNvPr id="99" name="Google Shape;99;p19"/>
          <p:cNvCxnSpPr/>
          <p:nvPr/>
        </p:nvCxnSpPr>
        <p:spPr>
          <a:xfrm>
            <a:off x="5441675" y="2817750"/>
            <a:ext cx="894600" cy="24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100" name="Google Shape;100;p19"/>
          <p:cNvCxnSpPr>
            <a:stCxn id="101" idx="1"/>
          </p:cNvCxnSpPr>
          <p:nvPr/>
        </p:nvCxnSpPr>
        <p:spPr>
          <a:xfrm flipH="1">
            <a:off x="5874300" y="1889025"/>
            <a:ext cx="837900" cy="100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9"/>
          <p:cNvSpPr txBox="1"/>
          <p:nvPr/>
        </p:nvSpPr>
        <p:spPr>
          <a:xfrm>
            <a:off x="6712200" y="1658175"/>
            <a:ext cx="143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Focal length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pinhole camera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Small hole - less light - darker image - focused image</a:t>
            </a:r>
            <a:endParaRPr sz="23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  			❌				❌				✔️</a:t>
            </a:r>
            <a:endParaRPr sz="2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Large hole - more light - brighter image - defocused image</a:t>
            </a:r>
            <a:endParaRPr sz="2300"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			✔️				✔️				❌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Lens camera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Large hole - more light - brighter image - focused image</a:t>
            </a:r>
            <a:endParaRPr sz="2300"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			✔️				✔️				✔️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